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7"/>
  </p:notesMasterIdLst>
  <p:handoutMasterIdLst>
    <p:handoutMasterId r:id="rId18"/>
  </p:handoutMasterIdLst>
  <p:sldIdLst>
    <p:sldId id="872" r:id="rId6"/>
    <p:sldId id="958" r:id="rId7"/>
    <p:sldId id="257" r:id="rId8"/>
    <p:sldId id="960" r:id="rId9"/>
    <p:sldId id="970" r:id="rId10"/>
    <p:sldId id="963" r:id="rId11"/>
    <p:sldId id="971" r:id="rId12"/>
    <p:sldId id="964" r:id="rId13"/>
    <p:sldId id="965" r:id="rId14"/>
    <p:sldId id="96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athwell (Sensitive)" initials="DR(" lastIdx="22" clrIdx="3">
    <p:extLst>
      <p:ext uri="{19B8F6BF-5375-455C-9EA6-DF929625EA0E}">
        <p15:presenceInfo xmlns:p15="http://schemas.microsoft.com/office/powerpoint/2012/main" userId="S-1-5-21-425255658-2332080196-2828118955-388906" providerId="AD"/>
      </p:ext>
    </p:extLst>
  </p:cmAuthor>
  <p:cmAuthor id="2" name="Bronagh Woods" initials="BW" lastIdx="21" clrIdx="1">
    <p:extLst>
      <p:ext uri="{19B8F6BF-5375-455C-9EA6-DF929625EA0E}">
        <p15:presenceInfo xmlns:p15="http://schemas.microsoft.com/office/powerpoint/2012/main" userId="S::bwoods@ukexportfinance.gov.uk::488c9e16-54d9-4937-8e44-a3004174d112" providerId="AD"/>
      </p:ext>
    </p:extLst>
  </p:cmAuthor>
  <p:cmAuthor id="3" name="Leisha Blackburn" initials="LB" lastIdx="49" clrIdx="2">
    <p:extLst>
      <p:ext uri="{19B8F6BF-5375-455C-9EA6-DF929625EA0E}">
        <p15:presenceInfo xmlns:p15="http://schemas.microsoft.com/office/powerpoint/2012/main" userId="S::LBlackburn@ukexportfinance.gov.uk::a392540f-c3fb-4d71-be8d-450e3a3f0b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44"/>
    <a:srgbClr val="E6E3DF"/>
    <a:srgbClr val="0D6E62"/>
    <a:srgbClr val="00342E"/>
    <a:srgbClr val="0063BE"/>
    <a:srgbClr val="010511"/>
    <a:srgbClr val="CF102D"/>
    <a:srgbClr val="A90083"/>
    <a:srgbClr val="00285F"/>
    <a:srgbClr val="06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C1C6A-D348-4C19-A025-B05DBD8E1AA5}" v="1" dt="2021-08-27T15:52:41.843"/>
    <p1510:client id="{CC256743-9C21-496C-A4E2-54337856BB48}" v="1" dt="2021-08-27T15:48:46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65" autoAdjust="0"/>
  </p:normalViewPr>
  <p:slideViewPr>
    <p:cSldViewPr snapToGrid="0">
      <p:cViewPr varScale="1">
        <p:scale>
          <a:sx n="54" d="100"/>
          <a:sy n="54" d="100"/>
        </p:scale>
        <p:origin x="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atts" userId="c1a347aa-2e0a-4cae-9823-d68ed974e785" providerId="ADAL" clId="{25EC1C6A-D348-4C19-A025-B05DBD8E1AA5}"/>
    <pc:docChg chg="modSld">
      <pc:chgData name="David Watts" userId="c1a347aa-2e0a-4cae-9823-d68ed974e785" providerId="ADAL" clId="{25EC1C6A-D348-4C19-A025-B05DBD8E1AA5}" dt="2021-08-27T15:52:41.843" v="0" actId="14826"/>
      <pc:docMkLst>
        <pc:docMk/>
      </pc:docMkLst>
      <pc:sldChg chg="modSp">
        <pc:chgData name="David Watts" userId="c1a347aa-2e0a-4cae-9823-d68ed974e785" providerId="ADAL" clId="{25EC1C6A-D348-4C19-A025-B05DBD8E1AA5}" dt="2021-08-27T15:52:41.843" v="0" actId="14826"/>
        <pc:sldMkLst>
          <pc:docMk/>
          <pc:sldMk cId="2661135673" sldId="952"/>
        </pc:sldMkLst>
        <pc:picChg chg="mod">
          <ac:chgData name="David Watts" userId="c1a347aa-2e0a-4cae-9823-d68ed974e785" providerId="ADAL" clId="{25EC1C6A-D348-4C19-A025-B05DBD8E1AA5}" dt="2021-08-27T15:52:41.843" v="0" actId="14826"/>
          <ac:picMkLst>
            <pc:docMk/>
            <pc:sldMk cId="2661135673" sldId="952"/>
            <ac:picMk id="4" creationId="{E5692989-04BE-49FB-BDFA-9E802440F514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31T19:41:43.044" idx="21">
    <p:pos x="6173" y="1809"/>
    <p:text>Will leave to R&amp;T team to finalise this section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6T10:31:20.406" idx="10">
    <p:pos x="10" y="10"/>
    <p:text>Start a separate section entitled 'Our commitment to clean growth' - could you ask charles hickson if we've any additional slides that can present our commitment?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FBA70A-A9FC-41F3-846A-3E5FCA2E84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9A468-3738-4214-89C2-F6F97D9B0F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EE83B-82B3-4304-A735-8FE0D8B9CB0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A2DED-1B33-4145-A887-BB3874D1E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4F57E-126B-4479-8835-532ED20E6C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CBB0A-B113-4D38-87F0-15B9A947C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2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41908-694C-4E25-A48E-BC1036034B7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53DE4-77A5-4C5A-BE94-7FD92B90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0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53DE4-77A5-4C5A-BE94-7FD92B90E5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1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53DE4-77A5-4C5A-BE94-7FD92B90E5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3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53DE4-77A5-4C5A-BE94-7FD92B90E5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9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*To be used for overseas audience (buyers/project sponsors)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53DE4-77A5-4C5A-BE94-7FD92B90E5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8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53DE4-77A5-4C5A-BE94-7FD92B90E5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42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https://www.gov.uk/government/news/ukef-supports-major-hospital-construction-in-ivory-coast</a:t>
            </a:r>
            <a:endParaRPr lang="en-GB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3F071-DE5B-43D3-91D7-17446A9A3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1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53DE4-77A5-4C5A-BE94-7FD92B90E5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7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53DE4-77A5-4C5A-BE94-7FD92B90E5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56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5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5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4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2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5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0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2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8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4" y="1235075"/>
            <a:ext cx="9850925" cy="1325563"/>
          </a:xfrm>
          <a:prstGeom prst="rect">
            <a:avLst/>
          </a:prstGeom>
        </p:spPr>
        <p:txBody>
          <a:bodyPr/>
          <a:lstStyle>
            <a:lvl1pPr>
              <a:defRPr lang="en-GB" sz="4700" b="1" kern="1200" dirty="0">
                <a:solidFill>
                  <a:srgbClr val="004D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58" y="22828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910BF1-1B36-472D-927E-04E763240597}"/>
              </a:ext>
            </a:extLst>
          </p:cNvPr>
          <p:cNvCxnSpPr>
            <a:cxnSpLocks/>
          </p:cNvCxnSpPr>
          <p:nvPr userDrawn="1"/>
        </p:nvCxnSpPr>
        <p:spPr>
          <a:xfrm>
            <a:off x="339958" y="2060802"/>
            <a:ext cx="11454713" cy="0"/>
          </a:xfrm>
          <a:prstGeom prst="line">
            <a:avLst/>
          </a:prstGeom>
          <a:ln w="28575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74" y="365125"/>
            <a:ext cx="9850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7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2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9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0" y="1015999"/>
            <a:ext cx="112539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24" y="2341562"/>
            <a:ext cx="112539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63D122-58C5-4994-9F5A-C32F8414838E}"/>
              </a:ext>
            </a:extLst>
          </p:cNvPr>
          <p:cNvCxnSpPr>
            <a:cxnSpLocks/>
          </p:cNvCxnSpPr>
          <p:nvPr userDrawn="1"/>
        </p:nvCxnSpPr>
        <p:spPr>
          <a:xfrm>
            <a:off x="339958" y="2060802"/>
            <a:ext cx="11454713" cy="0"/>
          </a:xfrm>
          <a:prstGeom prst="line">
            <a:avLst/>
          </a:prstGeom>
          <a:ln w="28575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04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3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8214929-0DD3-4C18-BA44-EAFEF5CFC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" y="247236"/>
            <a:ext cx="1062228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625" y="1080673"/>
            <a:ext cx="11253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624" y="2341562"/>
            <a:ext cx="11253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B29F-2D59-436C-9A67-F328A616FA5B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FEB2-E867-43CF-A933-A175E68E0E2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74E288AF-BD35-47E5-85E6-2A83A33BBB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" y="247236"/>
            <a:ext cx="1062228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rgbClr val="004D4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38F117-39D3-497B-8C10-AAB84E77F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17" y="2999980"/>
            <a:ext cx="10002763" cy="123797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00" b="1">
                <a:solidFill>
                  <a:schemeClr val="bg1"/>
                </a:solidFill>
              </a:rPr>
              <a:t>UK Export Finance</a:t>
            </a:r>
            <a:br>
              <a:rPr lang="en-US" sz="4800" b="1">
                <a:solidFill>
                  <a:schemeClr val="bg1"/>
                </a:solidFill>
              </a:rPr>
            </a:br>
            <a:r>
              <a:rPr lang="en-GB" sz="2700">
                <a:solidFill>
                  <a:schemeClr val="bg1"/>
                </a:solidFill>
              </a:rPr>
              <a:t>Competitive finance when you buy from the UK</a:t>
            </a:r>
            <a:r>
              <a:rPr lang="en-US" sz="2700">
                <a:solidFill>
                  <a:schemeClr val="bg1"/>
                </a:solidFill>
              </a:rPr>
              <a:t> </a:t>
            </a:r>
            <a:endParaRPr lang="en-GB" sz="40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967" y="5555827"/>
            <a:ext cx="9144000" cy="812909"/>
          </a:xfrm>
        </p:spPr>
        <p:txBody>
          <a:bodyPr>
            <a:normAutofit/>
          </a:bodyPr>
          <a:lstStyle/>
          <a:p>
            <a:pPr algn="l">
              <a:spcBef>
                <a:spcPts val="3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Daniel Rathwell</a:t>
            </a:r>
            <a:endParaRPr lang="en-US" b="1" dirty="0">
              <a:solidFill>
                <a:schemeClr val="bg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US" dirty="0" smtClean="0">
                <a:solidFill>
                  <a:schemeClr val="bg1"/>
                </a:solidFill>
              </a:rPr>
              <a:t>Head, UKEF Qatar &amp; Oman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UK Export Finance logo">
            <a:extLst>
              <a:ext uri="{FF2B5EF4-FFF2-40B4-BE49-F238E27FC236}">
                <a16:creationId xmlns:a16="http://schemas.microsoft.com/office/drawing/2014/main" id="{BAB5C399-E929-44A2-BD77-C5338F84AE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7" y="379930"/>
            <a:ext cx="1538270" cy="12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8E2F91-3875-479D-89D8-900343E147E4}"/>
              </a:ext>
            </a:extLst>
          </p:cNvPr>
          <p:cNvSpPr txBox="1">
            <a:spLocks/>
          </p:cNvSpPr>
          <p:nvPr/>
        </p:nvSpPr>
        <p:spPr>
          <a:xfrm>
            <a:off x="264041" y="1001054"/>
            <a:ext cx="8735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1B098-1169-4781-B0F1-058FAEB6CCBA}"/>
              </a:ext>
            </a:extLst>
          </p:cNvPr>
          <p:cNvSpPr txBox="1">
            <a:spLocks/>
          </p:cNvSpPr>
          <p:nvPr/>
        </p:nvSpPr>
        <p:spPr>
          <a:xfrm>
            <a:off x="339958" y="2292438"/>
            <a:ext cx="8370905" cy="4306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algn="just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Ø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Turkey: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Karapinar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Solar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£250m UKEF financing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construct Turkey’s largest solar facility, able to power more than 2 million homes.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the largest solar transaction in Turkey and one of the largest in the world.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UK content driven by GE.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/>
              </a:rPr>
              <a:t>Taiwan: Greater Changhua 1 Offshore Wind Farm: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£200m UKEF financing to construct a 605MW offshore wind farm.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UK content included shipping/transportation, cable protection systems, etc.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UKEF has now provided £500m financing for 3 offshore wind farms in Taiwan.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6D62DB-1C00-4584-BE76-FB0B198389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" y="247236"/>
            <a:ext cx="1062228" cy="863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CF399F-F67E-46B9-BF35-433497D0EB18}"/>
              </a:ext>
            </a:extLst>
          </p:cNvPr>
          <p:cNvSpPr txBox="1"/>
          <p:nvPr/>
        </p:nvSpPr>
        <p:spPr>
          <a:xfrm>
            <a:off x="1561865" y="831138"/>
            <a:ext cx="873558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dirty="0" smtClean="0">
                <a:solidFill>
                  <a:srgbClr val="004D44"/>
                </a:solidFill>
                <a:latin typeface="Arial" panose="020B0604020202020204"/>
              </a:rPr>
              <a:t>Examples</a:t>
            </a:r>
            <a:endParaRPr kumimoji="0" lang="en-GB" sz="4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3" name="Picture 2" descr="A picture containing nature, cloud, night sky&#10;&#10;Description automatically generated">
            <a:extLst>
              <a:ext uri="{FF2B5EF4-FFF2-40B4-BE49-F238E27FC236}">
                <a16:creationId xmlns:a16="http://schemas.microsoft.com/office/drawing/2014/main" id="{C42C22B0-7012-4FD0-A67F-3C089A0E2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3" r="24471"/>
          <a:stretch/>
        </p:blipFill>
        <p:spPr>
          <a:xfrm>
            <a:off x="8905875" y="0"/>
            <a:ext cx="3286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74FDC-258E-4A91-BA33-2068EDEF0C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383" y="0"/>
            <a:ext cx="12208383" cy="68580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6AF7B65-5171-4C2D-8481-8905316DCEA4}"/>
              </a:ext>
            </a:extLst>
          </p:cNvPr>
          <p:cNvSpPr txBox="1">
            <a:spLocks/>
          </p:cNvSpPr>
          <p:nvPr/>
        </p:nvSpPr>
        <p:spPr>
          <a:xfrm>
            <a:off x="4908380" y="3270053"/>
            <a:ext cx="7489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Thanks and feel free to get in touch.</a:t>
            </a:r>
          </a:p>
          <a:p>
            <a:endParaRPr lang="en-US" sz="5400" b="1" dirty="0" smtClean="0">
              <a:solidFill>
                <a:schemeClr val="bg1"/>
              </a:solidFill>
            </a:endParaRPr>
          </a:p>
          <a:p>
            <a:r>
              <a:rPr lang="en-US" sz="5400" b="1" dirty="0" smtClean="0">
                <a:solidFill>
                  <a:schemeClr val="bg1"/>
                </a:solidFill>
              </a:rPr>
              <a:t>Daniel.rathwell@fcdo.gov.uk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FEA8F-35A2-4A20-AAC0-2EACE6A33D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188406-FACB-441A-9D84-C66B0EA8F035}"/>
              </a:ext>
            </a:extLst>
          </p:cNvPr>
          <p:cNvSpPr txBox="1"/>
          <p:nvPr/>
        </p:nvSpPr>
        <p:spPr>
          <a:xfrm>
            <a:off x="672563" y="798240"/>
            <a:ext cx="10808774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Mission</a:t>
            </a:r>
          </a:p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BF599-DDA0-4FFC-8674-6A9BC6B01CB2}"/>
              </a:ext>
            </a:extLst>
          </p:cNvPr>
          <p:cNvSpPr/>
          <p:nvPr/>
        </p:nvSpPr>
        <p:spPr>
          <a:xfrm>
            <a:off x="753794" y="1471249"/>
            <a:ext cx="10646312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 advance prosperity by ensuring no viable UK export fails for lack of finance or insurance, </a:t>
            </a:r>
            <a:r>
              <a:rPr lang="en-US" sz="2400" b="1" dirty="0" smtClean="0">
                <a:solidFill>
                  <a:schemeClr val="bg1"/>
                </a:solidFill>
              </a:rPr>
              <a:t>doing that sustainably </a:t>
            </a:r>
            <a:r>
              <a:rPr lang="en-US" sz="2400" dirty="0" smtClean="0">
                <a:solidFill>
                  <a:schemeClr val="bg1"/>
                </a:solidFill>
              </a:rPr>
              <a:t>and at no net cost to the taxpayer.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B19CD-929F-4B3C-91E3-D673CC65B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1613" y="693964"/>
            <a:ext cx="10808773" cy="203507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9288-80F2-4E04-AC81-5E7ECF26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41" y="1226914"/>
            <a:ext cx="8562459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>
                <a:solidFill>
                  <a:srgbClr val="004D44"/>
                </a:solidFill>
              </a:rPr>
              <a:t>About UK Export Finance </a:t>
            </a:r>
            <a:endParaRPr lang="en-GB" b="1">
              <a:solidFill>
                <a:srgbClr val="004D4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15EC-4DDF-4C10-B68A-1B9D38EFC2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4041" y="2309037"/>
            <a:ext cx="11400760" cy="22731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2200" dirty="0"/>
              <a:t>The </a:t>
            </a:r>
            <a:r>
              <a:rPr lang="en-US" sz="2200" b="1" dirty="0"/>
              <a:t>world’s first export credit agency</a:t>
            </a:r>
            <a:r>
              <a:rPr lang="en-US" sz="2200" dirty="0"/>
              <a:t>, established in 1919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200" dirty="0" smtClean="0"/>
              <a:t>Competitively priced finance in return for accessing world class UK supply chain</a:t>
            </a:r>
            <a:endParaRPr lang="en-US" sz="2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200" dirty="0" smtClean="0"/>
              <a:t>We </a:t>
            </a:r>
            <a:r>
              <a:rPr lang="en-GB" sz="2200" dirty="0"/>
              <a:t>support UK businesses that </a:t>
            </a:r>
            <a:r>
              <a:rPr lang="en-GB" sz="2200" dirty="0" smtClean="0"/>
              <a:t>export, through: </a:t>
            </a:r>
            <a:endParaRPr lang="en-GB" sz="22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200" dirty="0" smtClean="0"/>
              <a:t>Providing </a:t>
            </a:r>
            <a:r>
              <a:rPr lang="en-GB" sz="2200" b="1" dirty="0" smtClean="0"/>
              <a:t>export insurance </a:t>
            </a:r>
            <a:r>
              <a:rPr lang="en-GB" sz="2200" dirty="0" smtClean="0"/>
              <a:t>to UK exporters</a:t>
            </a:r>
            <a:endParaRPr lang="en-GB" sz="22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200" dirty="0" smtClean="0"/>
              <a:t>Providing </a:t>
            </a:r>
            <a:r>
              <a:rPr lang="en-GB" sz="2200" b="1" dirty="0" smtClean="0"/>
              <a:t>overseas buyers </a:t>
            </a:r>
            <a:r>
              <a:rPr lang="en-GB" sz="2200" dirty="0" smtClean="0"/>
              <a:t>with finance for projects that include UK content</a:t>
            </a:r>
            <a:endParaRPr lang="en-GB" sz="22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200" dirty="0" smtClean="0"/>
              <a:t>Providing support to UK exporters for </a:t>
            </a:r>
            <a:r>
              <a:rPr lang="en-GB" sz="2200" b="1" dirty="0" smtClean="0"/>
              <a:t>working capital </a:t>
            </a:r>
            <a:r>
              <a:rPr lang="en-GB" sz="2200" dirty="0" smtClean="0"/>
              <a:t>financing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200" dirty="0"/>
              <a:t>Winner </a:t>
            </a:r>
            <a:r>
              <a:rPr lang="en-US" sz="2200" dirty="0" smtClean="0"/>
              <a:t>of multiple awards, including TXF Perfect 10 Deals of the Year, GTR Best Deal Awards, and </a:t>
            </a:r>
            <a:r>
              <a:rPr lang="en-US" sz="2200" b="1" dirty="0" smtClean="0"/>
              <a:t>Sustainable ECA of the Year 2021 (GTR)</a:t>
            </a:r>
            <a:endParaRPr lang="en-US" sz="2200" dirty="0"/>
          </a:p>
          <a:p>
            <a:endParaRPr lang="en-GB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F385865-9BEB-4590-BE23-C2E12A67C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265" y="0"/>
            <a:ext cx="2009191" cy="200919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C43EAE9-F178-4583-A3C0-A3F9E36BD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403" y="395962"/>
            <a:ext cx="1219325" cy="1217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8FAC0-9B84-4BD2-BE74-5C185FE7B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014" y="458142"/>
            <a:ext cx="900945" cy="10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CA7781-1932-44AD-A2AD-FCB0E6AA0691}"/>
              </a:ext>
            </a:extLst>
          </p:cNvPr>
          <p:cNvSpPr/>
          <p:nvPr/>
        </p:nvSpPr>
        <p:spPr>
          <a:xfrm>
            <a:off x="264192" y="2236478"/>
            <a:ext cx="3021159" cy="42010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8E2F91-3875-479D-89D8-900343E147E4}"/>
              </a:ext>
            </a:extLst>
          </p:cNvPr>
          <p:cNvSpPr txBox="1">
            <a:spLocks/>
          </p:cNvSpPr>
          <p:nvPr/>
        </p:nvSpPr>
        <p:spPr>
          <a:xfrm>
            <a:off x="1673809" y="311120"/>
            <a:ext cx="94808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86FF9-5A72-4A43-903F-3672760B59CA}"/>
              </a:ext>
            </a:extLst>
          </p:cNvPr>
          <p:cNvSpPr/>
          <p:nvPr/>
        </p:nvSpPr>
        <p:spPr>
          <a:xfrm>
            <a:off x="246431" y="1636683"/>
            <a:ext cx="11482827" cy="599793"/>
          </a:xfrm>
          <a:prstGeom prst="rect">
            <a:avLst/>
          </a:prstGeom>
          <a:solidFill>
            <a:srgbClr val="004D44"/>
          </a:solidFill>
          <a:ln w="38100">
            <a:solidFill>
              <a:srgbClr val="004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6DC16-B085-4648-965F-28E67D53FDCB}"/>
              </a:ext>
            </a:extLst>
          </p:cNvPr>
          <p:cNvSpPr txBox="1"/>
          <p:nvPr/>
        </p:nvSpPr>
        <p:spPr>
          <a:xfrm>
            <a:off x="1673809" y="648167"/>
            <a:ext cx="710243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UKEF in Oman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5FB9DB-9C08-4960-89C0-8B9E385F1C31}"/>
              </a:ext>
            </a:extLst>
          </p:cNvPr>
          <p:cNvCxnSpPr>
            <a:cxnSpLocks/>
          </p:cNvCxnSpPr>
          <p:nvPr/>
        </p:nvCxnSpPr>
        <p:spPr>
          <a:xfrm flipH="1" flipV="1">
            <a:off x="3279496" y="2164240"/>
            <a:ext cx="23372" cy="4284058"/>
          </a:xfrm>
          <a:prstGeom prst="line">
            <a:avLst/>
          </a:prstGeom>
          <a:ln w="38100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117AD4-5AB2-4E75-AA8C-175B47F5E5BB}"/>
              </a:ext>
            </a:extLst>
          </p:cNvPr>
          <p:cNvSpPr txBox="1"/>
          <p:nvPr/>
        </p:nvSpPr>
        <p:spPr>
          <a:xfrm>
            <a:off x="2595679" y="1651701"/>
            <a:ext cx="678432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long-standing partner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E597A9-F4A1-4980-A946-1175DF73B0AE}"/>
              </a:ext>
            </a:extLst>
          </p:cNvPr>
          <p:cNvCxnSpPr>
            <a:cxnSpLocks/>
          </p:cNvCxnSpPr>
          <p:nvPr/>
        </p:nvCxnSpPr>
        <p:spPr>
          <a:xfrm flipH="1" flipV="1">
            <a:off x="8423716" y="2153434"/>
            <a:ext cx="23373" cy="4284058"/>
          </a:xfrm>
          <a:prstGeom prst="line">
            <a:avLst/>
          </a:prstGeom>
          <a:ln w="38100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168406C-3F54-4427-B409-B7A617FFB35D}"/>
              </a:ext>
            </a:extLst>
          </p:cNvPr>
          <p:cNvSpPr/>
          <p:nvPr/>
        </p:nvSpPr>
        <p:spPr>
          <a:xfrm>
            <a:off x="3369672" y="2722544"/>
            <a:ext cx="49005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963" marR="0" lvl="4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Arial" panose="020B0604020202020204"/>
              </a:rPr>
              <a:t>Part of strong UK-Oman relationship, underpinned by new </a:t>
            </a:r>
            <a:r>
              <a:rPr lang="en-US" sz="2000" b="1" noProof="0" dirty="0" smtClean="0">
                <a:solidFill>
                  <a:prstClr val="black"/>
                </a:solidFill>
                <a:latin typeface="Arial" panose="020B0604020202020204"/>
              </a:rPr>
              <a:t>sovereign investment partnership</a:t>
            </a:r>
          </a:p>
          <a:p>
            <a:pPr marL="355963" marR="0" lvl="4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noProof="0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355963" marR="0" lvl="4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Support for Oman’s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/>
              </a:rPr>
              <a:t>Vision 2040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objectives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/>
              </a:rPr>
              <a:t>prioritised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…</a:t>
            </a:r>
          </a:p>
          <a:p>
            <a:pPr marL="355963" marR="0" lvl="4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355963" marR="0" lvl="4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Arial" panose="020B0604020202020204"/>
              </a:rPr>
              <a:t>…including clean growth and economic transition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70213" marR="0" lvl="4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0213" marR="0" lvl="4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0213" marR="0" lvl="4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A picture containing food&#10;&#10;Description automatically generated">
            <a:extLst>
              <a:ext uri="{FF2B5EF4-FFF2-40B4-BE49-F238E27FC236}">
                <a16:creationId xmlns:a16="http://schemas.microsoft.com/office/drawing/2014/main" id="{5584ED8F-43DF-4469-BD6D-FFCC2D936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" y="247236"/>
            <a:ext cx="1062228" cy="8636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766E5C-9DC7-45AF-B56F-FF2F4DA22D00}"/>
              </a:ext>
            </a:extLst>
          </p:cNvPr>
          <p:cNvCxnSpPr>
            <a:cxnSpLocks/>
          </p:cNvCxnSpPr>
          <p:nvPr/>
        </p:nvCxnSpPr>
        <p:spPr>
          <a:xfrm flipV="1">
            <a:off x="231893" y="1355302"/>
            <a:ext cx="11497366" cy="65747"/>
          </a:xfrm>
          <a:prstGeom prst="line">
            <a:avLst/>
          </a:prstGeom>
          <a:ln w="28575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192C5BC-FB05-4B13-9CF0-39EE691228B6}"/>
              </a:ext>
            </a:extLst>
          </p:cNvPr>
          <p:cNvSpPr txBox="1"/>
          <p:nvPr/>
        </p:nvSpPr>
        <p:spPr>
          <a:xfrm>
            <a:off x="497224" y="2458177"/>
            <a:ext cx="266281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Country limit: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4D44"/>
                </a:solidFill>
                <a:latin typeface="Arial" panose="020B0604020202020204"/>
              </a:rPr>
              <a:t>£4b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26BFBA-F43C-48A3-A88A-95966F7C6CD9}"/>
              </a:ext>
            </a:extLst>
          </p:cNvPr>
          <p:cNvCxnSpPr>
            <a:cxnSpLocks/>
          </p:cNvCxnSpPr>
          <p:nvPr/>
        </p:nvCxnSpPr>
        <p:spPr>
          <a:xfrm flipH="1">
            <a:off x="442719" y="4992306"/>
            <a:ext cx="2664104" cy="0"/>
          </a:xfrm>
          <a:prstGeom prst="line">
            <a:avLst/>
          </a:prstGeom>
          <a:ln w="38100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CDAFB83-E120-4AB2-844F-C15A9D24F4FE}"/>
              </a:ext>
            </a:extLst>
          </p:cNvPr>
          <p:cNvSpPr txBox="1"/>
          <p:nvPr/>
        </p:nvSpPr>
        <p:spPr>
          <a:xfrm>
            <a:off x="713458" y="5228398"/>
            <a:ext cx="218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Regional/market representative based in </a:t>
            </a:r>
            <a:r>
              <a:rPr lang="en-GB" sz="2000" b="1" dirty="0" smtClean="0">
                <a:solidFill>
                  <a:srgbClr val="004D44"/>
                </a:solidFill>
                <a:latin typeface="Arial" panose="020B0604020202020204"/>
              </a:rPr>
              <a:t>Doha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0FFFD3-AD07-482D-B36B-510A134F160F}"/>
              </a:ext>
            </a:extLst>
          </p:cNvPr>
          <p:cNvSpPr txBox="1"/>
          <p:nvPr/>
        </p:nvSpPr>
        <p:spPr>
          <a:xfrm>
            <a:off x="440254" y="3754599"/>
            <a:ext cx="264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004D44"/>
                </a:solidFill>
                <a:latin typeface="Arial" panose="020B0604020202020204"/>
              </a:rPr>
              <a:t>Current market risk appetite: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£1-2b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3BAAAF-54B8-4F64-8ADF-474AC888203F}"/>
              </a:ext>
            </a:extLst>
          </p:cNvPr>
          <p:cNvCxnSpPr>
            <a:cxnSpLocks/>
          </p:cNvCxnSpPr>
          <p:nvPr/>
        </p:nvCxnSpPr>
        <p:spPr>
          <a:xfrm flipH="1">
            <a:off x="473364" y="3539837"/>
            <a:ext cx="2664104" cy="0"/>
          </a:xfrm>
          <a:prstGeom prst="line">
            <a:avLst/>
          </a:prstGeom>
          <a:ln w="38100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2F1B098-1169-4781-B0F1-058FAEB6CCBA}"/>
              </a:ext>
            </a:extLst>
          </p:cNvPr>
          <p:cNvSpPr txBox="1">
            <a:spLocks/>
          </p:cNvSpPr>
          <p:nvPr/>
        </p:nvSpPr>
        <p:spPr>
          <a:xfrm>
            <a:off x="8600622" y="2758016"/>
            <a:ext cx="3128636" cy="3150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noProof="0" dirty="0" smtClean="0">
                <a:solidFill>
                  <a:prstClr val="black"/>
                </a:solidFill>
                <a:latin typeface="Arial" panose="020B0604020202020204"/>
              </a:rPr>
              <a:t>A strong track record:</a:t>
            </a:r>
          </a:p>
          <a:p>
            <a:pPr marL="0" indent="0">
              <a:buNone/>
              <a:defRPr/>
            </a:pPr>
            <a:endParaRPr lang="en-US" sz="2000" b="1" noProof="0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indent="0">
              <a:buNone/>
              <a:defRPr/>
            </a:pPr>
            <a:r>
              <a:rPr lang="en-US" sz="2000" b="1" noProof="0" dirty="0" smtClean="0">
                <a:solidFill>
                  <a:prstClr val="black"/>
                </a:solidFill>
                <a:latin typeface="Arial" panose="020B0604020202020204"/>
              </a:rPr>
              <a:t>2012</a:t>
            </a:r>
            <a:r>
              <a:rPr lang="en-US" sz="2000" noProof="0" dirty="0" smtClean="0">
                <a:solidFill>
                  <a:prstClr val="black"/>
                </a:solidFill>
                <a:latin typeface="Arial" panose="020B0604020202020204"/>
              </a:rPr>
              <a:t>: Typhoon and Hawk: £2b</a:t>
            </a:r>
          </a:p>
          <a:p>
            <a:pPr marL="0" indent="0">
              <a:buNone/>
              <a:defRPr/>
            </a:pPr>
            <a:endParaRPr lang="en-US" sz="2000" b="1" noProof="0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indent="0">
              <a:buNone/>
              <a:defRPr/>
            </a:pPr>
            <a:r>
              <a:rPr lang="en-US" sz="2000" b="1" noProof="0" dirty="0" smtClean="0">
                <a:solidFill>
                  <a:prstClr val="black"/>
                </a:solidFill>
                <a:latin typeface="Arial" panose="020B0604020202020204"/>
              </a:rPr>
              <a:t>2016: </a:t>
            </a:r>
            <a:r>
              <a:rPr lang="en-US" sz="2000" noProof="0" dirty="0" err="1" smtClean="0">
                <a:solidFill>
                  <a:prstClr val="black"/>
                </a:solidFill>
                <a:latin typeface="Arial" panose="020B0604020202020204"/>
              </a:rPr>
              <a:t>Liwa</a:t>
            </a:r>
            <a:r>
              <a:rPr lang="en-US" sz="2000" noProof="0" dirty="0" smtClean="0">
                <a:solidFill>
                  <a:prstClr val="black"/>
                </a:solidFill>
                <a:latin typeface="Arial" panose="020B0604020202020204"/>
              </a:rPr>
              <a:t> Plastics Industrial Complex: $157m</a:t>
            </a:r>
          </a:p>
          <a:p>
            <a:pPr marL="0" indent="0">
              <a:buNone/>
              <a:defRPr/>
            </a:pPr>
            <a:endParaRPr lang="en-US" sz="2000" b="1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/>
              </a:rPr>
              <a:t>2019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/>
              </a:rPr>
              <a:t>Duqm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/>
              </a:rPr>
              <a:t> Refinery: £700m</a:t>
            </a:r>
          </a:p>
          <a:p>
            <a:pPr marL="0" indent="0">
              <a:buNone/>
              <a:defRPr/>
            </a:pPr>
            <a:endParaRPr lang="en-US" sz="1400" noProof="0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0" indent="0">
              <a:buNone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36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26564D-1C3E-46DC-ACC5-6AAB8A064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0183"/>
            <a:ext cx="9225886" cy="6868183"/>
          </a:xfrm>
          <a:prstGeom prst="rect">
            <a:avLst/>
          </a:prstGeom>
          <a:solidFill>
            <a:srgbClr val="00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8E2F91-3875-479D-89D8-900343E147E4}"/>
              </a:ext>
            </a:extLst>
          </p:cNvPr>
          <p:cNvSpPr txBox="1">
            <a:spLocks/>
          </p:cNvSpPr>
          <p:nvPr/>
        </p:nvSpPr>
        <p:spPr>
          <a:xfrm>
            <a:off x="264040" y="1001054"/>
            <a:ext cx="8961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Our products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1B098-1169-4781-B0F1-058FAEB6CCBA}"/>
              </a:ext>
            </a:extLst>
          </p:cNvPr>
          <p:cNvSpPr txBox="1">
            <a:spLocks/>
          </p:cNvSpPr>
          <p:nvPr/>
        </p:nvSpPr>
        <p:spPr>
          <a:xfrm>
            <a:off x="283112" y="1867554"/>
            <a:ext cx="8659663" cy="419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Buyer finance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attractive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long-term financing (2-10+ years) to overseas buyers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Credit guarantee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clean growth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/>
              </a:rPr>
              <a:t>direct lend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others. 20% UK content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minimum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/>
              </a:rPr>
              <a:t>– and support to achieve this.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baseline="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Exporter guarantee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guarantees of up to 80% of the value of a bank loan. Contract specific or general.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b="1" baseline="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Insurance: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Insurance against non-payment.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Photo of two men in a factory - one is showing the other an object">
            <a:extLst>
              <a:ext uri="{FF2B5EF4-FFF2-40B4-BE49-F238E27FC236}">
                <a16:creationId xmlns:a16="http://schemas.microsoft.com/office/drawing/2014/main" id="{99148251-5626-4C50-B7B6-B98325355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5886" y="-10184"/>
            <a:ext cx="2970518" cy="68681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CE01AE-27AC-4D79-9CA8-201ADD0606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9958" y="2060802"/>
            <a:ext cx="83709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B72E28-0A76-4209-93CA-698F5FAEB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58" y="264649"/>
            <a:ext cx="1076691" cy="8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794790-5547-43E6-9E3B-79D93DA05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0183"/>
            <a:ext cx="12192000" cy="6868183"/>
          </a:xfrm>
          <a:prstGeom prst="rect">
            <a:avLst/>
          </a:prstGeom>
          <a:solidFill>
            <a:srgbClr val="00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F04C-CEED-4CF6-9C21-C477D652A8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830530"/>
            <a:ext cx="10515600" cy="117949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Commitment to Clean Growth </a:t>
            </a:r>
            <a:endParaRPr lang="en-GB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E8AB90-222E-490C-AA02-190DC6461FE0}"/>
              </a:ext>
            </a:extLst>
          </p:cNvPr>
          <p:cNvSpPr txBox="1">
            <a:spLocks/>
          </p:cNvSpPr>
          <p:nvPr/>
        </p:nvSpPr>
        <p:spPr>
          <a:xfrm>
            <a:off x="277873" y="465937"/>
            <a:ext cx="11532724" cy="17067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UKEF’s Clean Growth Strategy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41C7FA-F878-43D4-8A03-BF8F829ED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78826" y="2264470"/>
            <a:ext cx="11431771" cy="0"/>
          </a:xfrm>
          <a:prstGeom prst="line">
            <a:avLst/>
          </a:prstGeom>
          <a:ln w="28575">
            <a:solidFill>
              <a:srgbClr val="004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7" y="2109585"/>
            <a:ext cx="1143177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1567" y="5643482"/>
            <a:ext cx="188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Ended support for new fossil fuels projects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6108" y="5643482"/>
            <a:ext cx="1888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£3.6b clean growth projects financed (2021) – 50% up from 2020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547761" y="5643482"/>
            <a:ext cx="226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COP26: helped secure agreement with 39 other ECAs to end new fossil fuel support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22302" y="5705036"/>
            <a:ext cx="188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Will report against climate commitments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0146" y="5624612"/>
            <a:ext cx="188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Assessing and mitigating climate risks in existing portfolio and new deals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401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9288-80F2-4E04-AC81-5E7ECF26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41" y="1266671"/>
            <a:ext cx="11605404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4D44"/>
                </a:solidFill>
              </a:rPr>
              <a:t>Clean Growth Direct Lending </a:t>
            </a:r>
            <a:r>
              <a:rPr lang="en-US" sz="4000" b="1" dirty="0" smtClean="0">
                <a:solidFill>
                  <a:srgbClr val="004D44"/>
                </a:solidFill>
              </a:rPr>
              <a:t>Facility</a:t>
            </a:r>
            <a:endParaRPr lang="en-GB" sz="4000" b="1" dirty="0">
              <a:solidFill>
                <a:srgbClr val="004D4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15EC-4DDF-4C10-B68A-1B9D38EFC2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9495" y="2592233"/>
            <a:ext cx="11292396" cy="41636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indent="-182563">
              <a:spcBef>
                <a:spcPts val="30"/>
              </a:spcBef>
            </a:pPr>
            <a:r>
              <a:rPr lang="en-GB" sz="2000" b="1" i="0" dirty="0">
                <a:solidFill>
                  <a:srgbClr val="0B0C0C"/>
                </a:solidFill>
                <a:effectLst/>
              </a:rPr>
              <a:t>Additional £2 billion </a:t>
            </a:r>
            <a:r>
              <a:rPr lang="en-GB" sz="2000" dirty="0">
                <a:solidFill>
                  <a:srgbClr val="0B0C0C"/>
                </a:solidFill>
              </a:rPr>
              <a:t>to support clean growth projects overseas</a:t>
            </a:r>
            <a:endParaRPr lang="en-GB" sz="2000" b="0" i="0" dirty="0">
              <a:solidFill>
                <a:srgbClr val="0B0C0C"/>
              </a:solidFill>
              <a:effectLst/>
            </a:endParaRPr>
          </a:p>
          <a:p>
            <a:pPr marL="0" indent="0">
              <a:spcBef>
                <a:spcPts val="30"/>
              </a:spcBef>
              <a:buNone/>
            </a:pPr>
            <a:endParaRPr lang="en-GB" sz="2000" b="0" i="0" dirty="0">
              <a:solidFill>
                <a:srgbClr val="0B0C0C"/>
              </a:solidFill>
              <a:effectLst/>
            </a:endParaRPr>
          </a:p>
          <a:p>
            <a:pPr marL="182563" indent="-182563">
              <a:spcBef>
                <a:spcPts val="30"/>
              </a:spcBef>
            </a:pPr>
            <a:r>
              <a:rPr lang="en-GB" sz="2000" dirty="0">
                <a:solidFill>
                  <a:srgbClr val="0B0C0C"/>
                </a:solidFill>
              </a:rPr>
              <a:t>The </a:t>
            </a:r>
            <a:r>
              <a:rPr lang="en-GB" sz="2000" b="1" dirty="0">
                <a:solidFill>
                  <a:srgbClr val="0B0C0C"/>
                </a:solidFill>
              </a:rPr>
              <a:t>UK Clean Growth Strategy </a:t>
            </a:r>
            <a:r>
              <a:rPr lang="en-GB" sz="2000" dirty="0">
                <a:solidFill>
                  <a:srgbClr val="0B0C0C"/>
                </a:solidFill>
              </a:rPr>
              <a:t>defines clean growth as </a:t>
            </a:r>
            <a:r>
              <a:rPr lang="en-GB" sz="2000" b="0" i="0" dirty="0">
                <a:solidFill>
                  <a:srgbClr val="0B0C0C"/>
                </a:solidFill>
                <a:effectLst/>
              </a:rPr>
              <a:t>“</a:t>
            </a:r>
            <a:r>
              <a:rPr lang="en-GB" sz="2000" i="0" dirty="0">
                <a:solidFill>
                  <a:srgbClr val="0B0C0C"/>
                </a:solidFill>
                <a:effectLst/>
              </a:rPr>
              <a:t>growing our national income while cutting greenhouse gas emissions”</a:t>
            </a:r>
          </a:p>
          <a:p>
            <a:pPr marL="182563" indent="-182563">
              <a:spcBef>
                <a:spcPts val="30"/>
              </a:spcBef>
            </a:pPr>
            <a:endParaRPr lang="en-GB" sz="2000" b="1" i="0" dirty="0">
              <a:solidFill>
                <a:srgbClr val="0B0C0C"/>
              </a:solidFill>
              <a:effectLst/>
            </a:endParaRPr>
          </a:p>
          <a:p>
            <a:pPr marL="182563" indent="-182563">
              <a:spcBef>
                <a:spcPts val="30"/>
              </a:spcBef>
            </a:pPr>
            <a:r>
              <a:rPr lang="en-GB" sz="2000" b="1" i="0" dirty="0">
                <a:solidFill>
                  <a:srgbClr val="0B0C0C"/>
                </a:solidFill>
                <a:effectLst/>
              </a:rPr>
              <a:t>Eligibility </a:t>
            </a:r>
            <a:r>
              <a:rPr lang="en-GB" sz="2000" i="0" dirty="0">
                <a:solidFill>
                  <a:srgbClr val="0B0C0C"/>
                </a:solidFill>
                <a:effectLst/>
              </a:rPr>
              <a:t>for the Clean Growth DLF will be based on the UK Clean Growth Strategy description as well as</a:t>
            </a:r>
            <a:r>
              <a:rPr lang="en-GB" sz="2000" b="1" i="0" dirty="0">
                <a:solidFill>
                  <a:srgbClr val="0B0C0C"/>
                </a:solidFill>
                <a:effectLst/>
              </a:rPr>
              <a:t> the internationally recognised Green Bond Principles</a:t>
            </a:r>
          </a:p>
          <a:p>
            <a:pPr marL="182563" indent="-182563">
              <a:spcBef>
                <a:spcPts val="30"/>
              </a:spcBef>
            </a:pPr>
            <a:endParaRPr lang="en-GB" sz="2000" b="1" i="0" dirty="0">
              <a:solidFill>
                <a:srgbClr val="0B0C0C"/>
              </a:solidFill>
              <a:effectLst/>
            </a:endParaRPr>
          </a:p>
          <a:p>
            <a:pPr marL="182563" indent="-182563">
              <a:spcBef>
                <a:spcPts val="30"/>
              </a:spcBef>
            </a:pPr>
            <a:r>
              <a:rPr lang="en-GB" sz="2000" b="0" i="0" dirty="0" smtClean="0">
                <a:solidFill>
                  <a:srgbClr val="0B0C0C"/>
                </a:solidFill>
                <a:effectLst/>
              </a:rPr>
              <a:t>Projects </a:t>
            </a:r>
            <a:r>
              <a:rPr lang="en-GB" sz="2000" b="0" i="0" dirty="0">
                <a:solidFill>
                  <a:srgbClr val="0B0C0C"/>
                </a:solidFill>
                <a:effectLst/>
              </a:rPr>
              <a:t>under the Clean Growth DLF benefit from </a:t>
            </a:r>
            <a:r>
              <a:rPr lang="en-GB" sz="2000" b="1" i="0" dirty="0">
                <a:solidFill>
                  <a:srgbClr val="0B0C0C"/>
                </a:solidFill>
                <a:effectLst/>
              </a:rPr>
              <a:t>the same commercial terms </a:t>
            </a:r>
            <a:r>
              <a:rPr lang="en-GB" sz="2000" b="0" i="0" dirty="0">
                <a:solidFill>
                  <a:srgbClr val="0B0C0C"/>
                </a:solidFill>
                <a:effectLst/>
              </a:rPr>
              <a:t>as projects financed under the general Direct Lending </a:t>
            </a:r>
            <a:r>
              <a:rPr lang="en-GB" sz="2000" b="0" i="0" dirty="0" smtClean="0">
                <a:solidFill>
                  <a:srgbClr val="0B0C0C"/>
                </a:solidFill>
                <a:effectLst/>
              </a:rPr>
              <a:t>Facility – long tenor periods, attractive rates.</a:t>
            </a:r>
            <a:endParaRPr lang="en-GB" sz="2000" b="0" i="0" dirty="0">
              <a:solidFill>
                <a:srgbClr val="0B0C0C"/>
              </a:solidFill>
              <a:effectLst/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0" indent="0">
              <a:spcBef>
                <a:spcPts val="30"/>
              </a:spcBef>
              <a:buNone/>
            </a:pPr>
            <a:endParaRPr lang="en-GB" sz="2000" dirty="0">
              <a:solidFill>
                <a:srgbClr val="0B0C0C"/>
              </a:solidFill>
            </a:endParaRPr>
          </a:p>
          <a:p>
            <a:pPr marL="182563" indent="-182563">
              <a:spcBef>
                <a:spcPts val="30"/>
              </a:spcBef>
            </a:pPr>
            <a:endParaRPr lang="en-GB" altLang="en-US" sz="2000" b="1" dirty="0">
              <a:ea typeface="ＭＳ Ｐゴシック" panose="020B0600070205080204" pitchFamily="34" charset="-128"/>
            </a:endParaRPr>
          </a:p>
          <a:p>
            <a:pPr marL="182563" indent="-182563">
              <a:spcBef>
                <a:spcPts val="30"/>
              </a:spcBef>
            </a:pPr>
            <a:endParaRPr lang="en-GB" altLang="en-US" sz="2000" b="1" dirty="0">
              <a:ea typeface="ＭＳ Ｐゴシック" panose="020B0600070205080204" pitchFamily="34" charset="-128"/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182563" indent="-182563">
              <a:spcBef>
                <a:spcPts val="30"/>
              </a:spcBef>
            </a:pPr>
            <a:endParaRPr lang="en-GB" sz="2000" b="0" i="0" dirty="0">
              <a:solidFill>
                <a:srgbClr val="0B0C0C"/>
              </a:solidFill>
              <a:effectLst/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182563" indent="-182563">
              <a:spcBef>
                <a:spcPts val="30"/>
              </a:spcBef>
            </a:pPr>
            <a:endParaRPr lang="en-GB" sz="2000" b="0" i="0" dirty="0">
              <a:solidFill>
                <a:srgbClr val="0B0C0C"/>
              </a:solidFill>
              <a:effectLst/>
            </a:endParaRPr>
          </a:p>
          <a:p>
            <a:pPr marL="182563" indent="-182563">
              <a:spcBef>
                <a:spcPts val="30"/>
              </a:spcBef>
            </a:pPr>
            <a:endParaRPr lang="en-GB" sz="2000" dirty="0">
              <a:solidFill>
                <a:srgbClr val="0B0C0C"/>
              </a:solidFill>
            </a:endParaRPr>
          </a:p>
          <a:p>
            <a:pPr marL="0" indent="0">
              <a:spcBef>
                <a:spcPts val="30"/>
              </a:spcBef>
              <a:buNone/>
            </a:pPr>
            <a:endParaRPr lang="en-GB" sz="2200" spc="-5" dirty="0">
              <a:cs typeface="Calibri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378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771C-A5D4-433A-A97B-81FDCC15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18" y="79148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4D44"/>
                </a:solidFill>
              </a:rPr>
              <a:t>Clean growth: eligible projects</a:t>
            </a:r>
            <a:r>
              <a:rPr lang="en-GB" b="1" dirty="0">
                <a:solidFill>
                  <a:srgbClr val="004D44"/>
                </a:solidFill>
                <a:cs typeface="Arial"/>
              </a:rPr>
              <a:t/>
            </a:r>
            <a:br>
              <a:rPr lang="en-GB" b="1" dirty="0">
                <a:solidFill>
                  <a:srgbClr val="004D44"/>
                </a:solidFill>
                <a:cs typeface="Arial"/>
              </a:rPr>
            </a:br>
            <a:endParaRPr lang="en-GB" dirty="0">
              <a:solidFill>
                <a:srgbClr val="004D44"/>
              </a:solidFill>
            </a:endParaRPr>
          </a:p>
        </p:txBody>
      </p:sp>
      <p:pic>
        <p:nvPicPr>
          <p:cNvPr id="6" name="Picture 5" descr="SDG 6 - Clean water and sanitation">
            <a:extLst>
              <a:ext uri="{FF2B5EF4-FFF2-40B4-BE49-F238E27FC236}">
                <a16:creationId xmlns:a16="http://schemas.microsoft.com/office/drawing/2014/main" id="{D110FC0C-E37D-49F4-9BA6-0506CDB0F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4" y="2311335"/>
            <a:ext cx="924536" cy="924536"/>
          </a:xfrm>
          <a:prstGeom prst="rect">
            <a:avLst/>
          </a:prstGeom>
        </p:spPr>
      </p:pic>
      <p:grpSp>
        <p:nvGrpSpPr>
          <p:cNvPr id="35" name="Group 34" descr="Sustainable water and wastewater management">
            <a:extLst>
              <a:ext uri="{FF2B5EF4-FFF2-40B4-BE49-F238E27FC236}">
                <a16:creationId xmlns:a16="http://schemas.microsoft.com/office/drawing/2014/main" id="{7CCFF7EF-A4C7-4BC2-9FCD-1748EF38BA34}"/>
              </a:ext>
            </a:extLst>
          </p:cNvPr>
          <p:cNvGrpSpPr/>
          <p:nvPr/>
        </p:nvGrpSpPr>
        <p:grpSpPr>
          <a:xfrm>
            <a:off x="1547619" y="2309983"/>
            <a:ext cx="2398719" cy="924536"/>
            <a:chOff x="6208440" y="3738013"/>
            <a:chExt cx="2398719" cy="126160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73E9A0-4CC9-47AC-80EC-6E67358D3B4C}"/>
                </a:ext>
              </a:extLst>
            </p:cNvPr>
            <p:cNvSpPr txBox="1"/>
            <p:nvPr/>
          </p:nvSpPr>
          <p:spPr>
            <a:xfrm>
              <a:off x="6243745" y="3810656"/>
              <a:ext cx="2247687" cy="113396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Sustainable water and wastewater management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055B3A-DA36-481C-BDD6-EC00C55A5C1D}"/>
                </a:ext>
              </a:extLst>
            </p:cNvPr>
            <p:cNvSpPr/>
            <p:nvPr/>
          </p:nvSpPr>
          <p:spPr>
            <a:xfrm>
              <a:off x="6208440" y="3738013"/>
              <a:ext cx="2398719" cy="1261601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8" name="Picture 7" descr="SDG 7 - Affordable and clean energy">
            <a:extLst>
              <a:ext uri="{FF2B5EF4-FFF2-40B4-BE49-F238E27FC236}">
                <a16:creationId xmlns:a16="http://schemas.microsoft.com/office/drawing/2014/main" id="{D39987D0-5662-4501-8214-97D6979012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5" y="3394821"/>
            <a:ext cx="924536" cy="945913"/>
          </a:xfrm>
          <a:prstGeom prst="rect">
            <a:avLst/>
          </a:prstGeom>
        </p:spPr>
      </p:pic>
      <p:grpSp>
        <p:nvGrpSpPr>
          <p:cNvPr id="14" name="Group 13" descr="Renewable energy">
            <a:extLst>
              <a:ext uri="{FF2B5EF4-FFF2-40B4-BE49-F238E27FC236}">
                <a16:creationId xmlns:a16="http://schemas.microsoft.com/office/drawing/2014/main" id="{9E1A711C-7F0B-4213-8AE8-433489205C2F}"/>
              </a:ext>
            </a:extLst>
          </p:cNvPr>
          <p:cNvGrpSpPr/>
          <p:nvPr/>
        </p:nvGrpSpPr>
        <p:grpSpPr>
          <a:xfrm>
            <a:off x="1547618" y="3429000"/>
            <a:ext cx="2398719" cy="924536"/>
            <a:chOff x="1091454" y="2314793"/>
            <a:chExt cx="2398719" cy="12616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6D7D36-EBDA-4E46-B3D4-171116D0FC15}"/>
                </a:ext>
              </a:extLst>
            </p:cNvPr>
            <p:cNvSpPr txBox="1"/>
            <p:nvPr/>
          </p:nvSpPr>
          <p:spPr>
            <a:xfrm>
              <a:off x="1294640" y="2558788"/>
              <a:ext cx="1911928" cy="79797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rPr>
                <a:t>Renewable energy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458622-3F93-49C5-B679-A3CD089AC545}"/>
                </a:ext>
              </a:extLst>
            </p:cNvPr>
            <p:cNvSpPr/>
            <p:nvPr/>
          </p:nvSpPr>
          <p:spPr>
            <a:xfrm>
              <a:off x="1091454" y="2314793"/>
              <a:ext cx="2398719" cy="1261601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44" name="Picture 43" descr="SDG 8 - Decent work and economic growth">
            <a:extLst>
              <a:ext uri="{FF2B5EF4-FFF2-40B4-BE49-F238E27FC236}">
                <a16:creationId xmlns:a16="http://schemas.microsoft.com/office/drawing/2014/main" id="{3D71C036-0A08-4ABC-BA67-ADB3626930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4" y="4512491"/>
            <a:ext cx="924536" cy="924536"/>
          </a:xfrm>
          <a:prstGeom prst="rect">
            <a:avLst/>
          </a:prstGeom>
        </p:spPr>
      </p:pic>
      <p:grpSp>
        <p:nvGrpSpPr>
          <p:cNvPr id="20" name="Group 19" descr="Eco-efficient and/or circular economy adaption">
            <a:extLst>
              <a:ext uri="{FF2B5EF4-FFF2-40B4-BE49-F238E27FC236}">
                <a16:creationId xmlns:a16="http://schemas.microsoft.com/office/drawing/2014/main" id="{435F1B70-631C-45DE-BD8C-A3986BD9075A}"/>
              </a:ext>
            </a:extLst>
          </p:cNvPr>
          <p:cNvGrpSpPr/>
          <p:nvPr/>
        </p:nvGrpSpPr>
        <p:grpSpPr>
          <a:xfrm>
            <a:off x="1547618" y="4518715"/>
            <a:ext cx="2411016" cy="889688"/>
            <a:chOff x="3650062" y="5189002"/>
            <a:chExt cx="2411016" cy="11862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14607F-0701-4EC5-89E2-60B7D1114E4D}"/>
                </a:ext>
              </a:extLst>
            </p:cNvPr>
            <p:cNvSpPr txBox="1"/>
            <p:nvPr/>
          </p:nvSpPr>
          <p:spPr>
            <a:xfrm>
              <a:off x="3724311" y="5260504"/>
              <a:ext cx="2262517" cy="110800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Eco-efficient and/or circular economy adaption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50C756-4AE7-4D14-986A-B965F219DA3D}"/>
                </a:ext>
              </a:extLst>
            </p:cNvPr>
            <p:cNvSpPr/>
            <p:nvPr/>
          </p:nvSpPr>
          <p:spPr>
            <a:xfrm>
              <a:off x="3650062" y="5189002"/>
              <a:ext cx="2411016" cy="1186258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" name="Group 37" descr="Environmentally sustainable management">
            <a:extLst>
              <a:ext uri="{FF2B5EF4-FFF2-40B4-BE49-F238E27FC236}">
                <a16:creationId xmlns:a16="http://schemas.microsoft.com/office/drawing/2014/main" id="{7F32A05A-6B6E-4C74-B2D6-A245C3A41314}"/>
              </a:ext>
            </a:extLst>
          </p:cNvPr>
          <p:cNvGrpSpPr/>
          <p:nvPr/>
        </p:nvGrpSpPr>
        <p:grpSpPr>
          <a:xfrm>
            <a:off x="1535321" y="5554193"/>
            <a:ext cx="2411016" cy="903990"/>
            <a:chOff x="8796907" y="2305191"/>
            <a:chExt cx="2411016" cy="120532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530551-44B3-4C72-B894-6AF431F7742C}"/>
                </a:ext>
              </a:extLst>
            </p:cNvPr>
            <p:cNvSpPr/>
            <p:nvPr/>
          </p:nvSpPr>
          <p:spPr>
            <a:xfrm>
              <a:off x="8796907" y="2305191"/>
              <a:ext cx="2411016" cy="1205327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243177F-41BE-4AF9-B103-E3B8FC722B75}"/>
                </a:ext>
              </a:extLst>
            </p:cNvPr>
            <p:cNvSpPr/>
            <p:nvPr/>
          </p:nvSpPr>
          <p:spPr>
            <a:xfrm>
              <a:off x="8968811" y="2327026"/>
              <a:ext cx="1999084" cy="11080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Environmentally sustainable management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SDG 9 - Industry, innovation and infrastructure">
            <a:extLst>
              <a:ext uri="{FF2B5EF4-FFF2-40B4-BE49-F238E27FC236}">
                <a16:creationId xmlns:a16="http://schemas.microsoft.com/office/drawing/2014/main" id="{E341C7C2-FEB7-4576-9D86-CF402E3863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511" y="2339435"/>
            <a:ext cx="924536" cy="878565"/>
          </a:xfrm>
          <a:prstGeom prst="rect">
            <a:avLst/>
          </a:prstGeom>
        </p:spPr>
      </p:pic>
      <p:grpSp>
        <p:nvGrpSpPr>
          <p:cNvPr id="26" name="Group 25" descr="Clean transportation">
            <a:extLst>
              <a:ext uri="{FF2B5EF4-FFF2-40B4-BE49-F238E27FC236}">
                <a16:creationId xmlns:a16="http://schemas.microsoft.com/office/drawing/2014/main" id="{218C6922-AE49-4FA5-843B-3FC2970D4089}"/>
              </a:ext>
            </a:extLst>
          </p:cNvPr>
          <p:cNvGrpSpPr/>
          <p:nvPr/>
        </p:nvGrpSpPr>
        <p:grpSpPr>
          <a:xfrm>
            <a:off x="5374985" y="2362146"/>
            <a:ext cx="2398719" cy="855854"/>
            <a:chOff x="3654749" y="3740585"/>
            <a:chExt cx="2398719" cy="12994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1FC5E0-7846-42C5-8195-E330E60EF56A}"/>
                </a:ext>
              </a:extLst>
            </p:cNvPr>
            <p:cNvSpPr txBox="1"/>
            <p:nvPr/>
          </p:nvSpPr>
          <p:spPr>
            <a:xfrm>
              <a:off x="3795797" y="3967361"/>
              <a:ext cx="2096654" cy="88787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Clean transportation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288C4A-5035-423C-A0EF-970E55DCF890}"/>
                </a:ext>
              </a:extLst>
            </p:cNvPr>
            <p:cNvSpPr/>
            <p:nvPr/>
          </p:nvSpPr>
          <p:spPr>
            <a:xfrm>
              <a:off x="3654749" y="3740585"/>
              <a:ext cx="2398719" cy="1299457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" name="Picture 9" descr="SDG 11 - Sustainable cities and communities">
            <a:extLst>
              <a:ext uri="{FF2B5EF4-FFF2-40B4-BE49-F238E27FC236}">
                <a16:creationId xmlns:a16="http://schemas.microsoft.com/office/drawing/2014/main" id="{4E31C7F6-7F7D-48B5-93E5-5F626B5C4F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122" y="3429000"/>
            <a:ext cx="924536" cy="903991"/>
          </a:xfrm>
          <a:prstGeom prst="rect">
            <a:avLst/>
          </a:prstGeom>
        </p:spPr>
      </p:pic>
      <p:grpSp>
        <p:nvGrpSpPr>
          <p:cNvPr id="29" name="Group 28" descr="Green buildings">
            <a:extLst>
              <a:ext uri="{FF2B5EF4-FFF2-40B4-BE49-F238E27FC236}">
                <a16:creationId xmlns:a16="http://schemas.microsoft.com/office/drawing/2014/main" id="{8552A176-822F-4D08-BA78-233407C94E20}"/>
              </a:ext>
            </a:extLst>
          </p:cNvPr>
          <p:cNvGrpSpPr/>
          <p:nvPr/>
        </p:nvGrpSpPr>
        <p:grpSpPr>
          <a:xfrm>
            <a:off x="5365001" y="3447504"/>
            <a:ext cx="2398719" cy="894441"/>
            <a:chOff x="6218352" y="5189001"/>
            <a:chExt cx="2398719" cy="12616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28D94F-64CC-4C0D-9FB4-DBB03016BF5D}"/>
                </a:ext>
              </a:extLst>
            </p:cNvPr>
            <p:cNvSpPr txBox="1"/>
            <p:nvPr/>
          </p:nvSpPr>
          <p:spPr>
            <a:xfrm>
              <a:off x="6397449" y="5585152"/>
              <a:ext cx="2080159" cy="47752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Green buildings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0EBC33-9756-4091-9A43-9894F5205B59}"/>
                </a:ext>
              </a:extLst>
            </p:cNvPr>
            <p:cNvSpPr/>
            <p:nvPr/>
          </p:nvSpPr>
          <p:spPr>
            <a:xfrm>
              <a:off x="6218352" y="5189001"/>
              <a:ext cx="2398719" cy="1261601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 descr="Energy efficiency">
            <a:extLst>
              <a:ext uri="{FF2B5EF4-FFF2-40B4-BE49-F238E27FC236}">
                <a16:creationId xmlns:a16="http://schemas.microsoft.com/office/drawing/2014/main" id="{7C49CA99-B881-47D4-B052-FAE272B42A81}"/>
              </a:ext>
            </a:extLst>
          </p:cNvPr>
          <p:cNvGrpSpPr/>
          <p:nvPr/>
        </p:nvGrpSpPr>
        <p:grpSpPr>
          <a:xfrm>
            <a:off x="5353126" y="4513907"/>
            <a:ext cx="2420578" cy="889687"/>
            <a:chOff x="3621113" y="2305191"/>
            <a:chExt cx="2420578" cy="12616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749C8E-C850-4BAE-8068-44DA9CBB7659}"/>
                </a:ext>
              </a:extLst>
            </p:cNvPr>
            <p:cNvSpPr txBox="1"/>
            <p:nvPr/>
          </p:nvSpPr>
          <p:spPr>
            <a:xfrm>
              <a:off x="3621113" y="2680804"/>
              <a:ext cx="2410594" cy="48007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Energy efficiency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8C3496-64F1-4401-A1EE-A104F28C2CB6}"/>
                </a:ext>
              </a:extLst>
            </p:cNvPr>
            <p:cNvSpPr/>
            <p:nvPr/>
          </p:nvSpPr>
          <p:spPr>
            <a:xfrm>
              <a:off x="3642972" y="2305191"/>
              <a:ext cx="2398719" cy="1261601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 31" descr="Pollution prevention and control">
            <a:extLst>
              <a:ext uri="{FF2B5EF4-FFF2-40B4-BE49-F238E27FC236}">
                <a16:creationId xmlns:a16="http://schemas.microsoft.com/office/drawing/2014/main" id="{80944A45-E9BB-4493-B831-BA5A35934A1B}"/>
              </a:ext>
            </a:extLst>
          </p:cNvPr>
          <p:cNvGrpSpPr/>
          <p:nvPr/>
        </p:nvGrpSpPr>
        <p:grpSpPr>
          <a:xfrm>
            <a:off x="5365001" y="5554192"/>
            <a:ext cx="2398719" cy="903990"/>
            <a:chOff x="6201961" y="2305190"/>
            <a:chExt cx="2398719" cy="12616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59BF14-8507-4157-82BB-DDC2CACC1B94}"/>
                </a:ext>
              </a:extLst>
            </p:cNvPr>
            <p:cNvSpPr txBox="1"/>
            <p:nvPr/>
          </p:nvSpPr>
          <p:spPr>
            <a:xfrm>
              <a:off x="6489226" y="2374589"/>
              <a:ext cx="1863822" cy="115973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Pollution prevention and control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666E38-77FD-49E9-84DD-5D1EF46DE73E}"/>
                </a:ext>
              </a:extLst>
            </p:cNvPr>
            <p:cNvSpPr/>
            <p:nvPr/>
          </p:nvSpPr>
          <p:spPr>
            <a:xfrm>
              <a:off x="6201961" y="2305190"/>
              <a:ext cx="2398719" cy="1261601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3" name="Content Placeholder 12" descr="SDG 13 - Climate action">
            <a:extLst>
              <a:ext uri="{FF2B5EF4-FFF2-40B4-BE49-F238E27FC236}">
                <a16:creationId xmlns:a16="http://schemas.microsoft.com/office/drawing/2014/main" id="{37584AA3-DF93-4336-B7A4-0BFE05F1C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461" y="2365823"/>
            <a:ext cx="924536" cy="874289"/>
          </a:xfrm>
          <a:prstGeom prst="rect">
            <a:avLst/>
          </a:prstGeom>
        </p:spPr>
      </p:pic>
      <p:grpSp>
        <p:nvGrpSpPr>
          <p:cNvPr id="41" name="Group 40" descr="Climate change adaption">
            <a:extLst>
              <a:ext uri="{FF2B5EF4-FFF2-40B4-BE49-F238E27FC236}">
                <a16:creationId xmlns:a16="http://schemas.microsoft.com/office/drawing/2014/main" id="{2989BBAD-C2F6-466D-ACB6-DDA5C57E33F3}"/>
              </a:ext>
            </a:extLst>
          </p:cNvPr>
          <p:cNvGrpSpPr/>
          <p:nvPr/>
        </p:nvGrpSpPr>
        <p:grpSpPr>
          <a:xfrm>
            <a:off x="9271586" y="2360280"/>
            <a:ext cx="2398719" cy="874289"/>
            <a:chOff x="8781957" y="3738013"/>
            <a:chExt cx="2398719" cy="12616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E7DEE6B-897A-4CDD-A51F-3836A6BE6F8B}"/>
                </a:ext>
              </a:extLst>
            </p:cNvPr>
            <p:cNvSpPr/>
            <p:nvPr/>
          </p:nvSpPr>
          <p:spPr>
            <a:xfrm>
              <a:off x="8781957" y="3738013"/>
              <a:ext cx="2398719" cy="1261601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2999FF7-A08D-4300-AA91-090C12932617}"/>
                </a:ext>
              </a:extLst>
            </p:cNvPr>
            <p:cNvSpPr/>
            <p:nvPr/>
          </p:nvSpPr>
          <p:spPr>
            <a:xfrm>
              <a:off x="8932049" y="3946896"/>
              <a:ext cx="2007122" cy="843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Climate change adaption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 descr="Terrestrial and aquatic biodiversity conservation">
            <a:extLst>
              <a:ext uri="{FF2B5EF4-FFF2-40B4-BE49-F238E27FC236}">
                <a16:creationId xmlns:a16="http://schemas.microsoft.com/office/drawing/2014/main" id="{A6859269-C9A4-48DC-B227-FFD7920F5290}"/>
              </a:ext>
            </a:extLst>
          </p:cNvPr>
          <p:cNvGrpSpPr/>
          <p:nvPr/>
        </p:nvGrpSpPr>
        <p:grpSpPr>
          <a:xfrm>
            <a:off x="9207069" y="3443850"/>
            <a:ext cx="2527752" cy="874289"/>
            <a:chOff x="1034561" y="3738014"/>
            <a:chExt cx="2527752" cy="12616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DA04F5-115F-4E18-A778-BB14F7BCE02F}"/>
                </a:ext>
              </a:extLst>
            </p:cNvPr>
            <p:cNvSpPr txBox="1"/>
            <p:nvPr/>
          </p:nvSpPr>
          <p:spPr>
            <a:xfrm>
              <a:off x="1034561" y="3784073"/>
              <a:ext cx="2527752" cy="11991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4D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Terrestrial and aquatic biodiversity conservation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24136A-5256-43E1-A495-1C37D1F2E2A8}"/>
                </a:ext>
              </a:extLst>
            </p:cNvPr>
            <p:cNvSpPr/>
            <p:nvPr/>
          </p:nvSpPr>
          <p:spPr>
            <a:xfrm>
              <a:off x="1101058" y="3738014"/>
              <a:ext cx="2398719" cy="1261601"/>
            </a:xfrm>
            <a:prstGeom prst="rect">
              <a:avLst/>
            </a:prstGeom>
            <a:noFill/>
            <a:ln w="28575">
              <a:solidFill>
                <a:srgbClr val="00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6C0348F-AD78-443E-9F7C-BEA99C345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" y="247236"/>
            <a:ext cx="1062228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6402B30-2DFF-4CB6-8EFA-3577C663CDCC}" vid="{C4D14E6C-ED96-45A1-BCD2-D1F8CCEB2A34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6402B30-2DFF-4CB6-8EFA-3577C663CDCC}" vid="{C4D14E6C-ED96-45A1-BCD2-D1F8CCEB2A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1D3924AC0D14393210F9BC4AB4992" ma:contentTypeVersion="15" ma:contentTypeDescription="Create a new document." ma:contentTypeScope="" ma:versionID="b598ce72772e98792d13ff67d7ad14d5">
  <xsd:schema xmlns:xsd="http://www.w3.org/2001/XMLSchema" xmlns:xs="http://www.w3.org/2001/XMLSchema" xmlns:p="http://schemas.microsoft.com/office/2006/metadata/properties" xmlns:ns1="http://schemas.microsoft.com/sharepoint/v3" xmlns:ns3="65bf7cf7-8040-420e-91f5-a99e9968721b" xmlns:ns4="99c249c5-b9df-4aac-9f68-acd797f6ff8d" targetNamespace="http://schemas.microsoft.com/office/2006/metadata/properties" ma:root="true" ma:fieldsID="9c86d902ec72dd566d4f6ff7af82cbbc" ns1:_="" ns3:_="" ns4:_="">
    <xsd:import namespace="http://schemas.microsoft.com/sharepoint/v3"/>
    <xsd:import namespace="65bf7cf7-8040-420e-91f5-a99e9968721b"/>
    <xsd:import namespace="99c249c5-b9df-4aac-9f68-acd797f6ff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f7cf7-8040-420e-91f5-a99e99687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249c5-b9df-4aac-9f68-acd797f6f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013D7E-DA93-4E13-9AFD-134AA1142109}">
  <ds:schemaRefs>
    <ds:schemaRef ds:uri="http://schemas.microsoft.com/office/2006/metadata/properties"/>
    <ds:schemaRef ds:uri="65bf7cf7-8040-420e-91f5-a99e9968721b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9c249c5-b9df-4aac-9f68-acd797f6ff8d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63A879-9D0F-4D25-88AF-E77988D3D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0C7B2-5F46-4D85-894C-9DA03471F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5bf7cf7-8040-420e-91f5-a99e9968721b"/>
    <ds:schemaRef ds:uri="99c249c5-b9df-4aac-9f68-acd797f6f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604</Words>
  <Application>Microsoft Office PowerPoint</Application>
  <PresentationFormat>Widescreen</PresentationFormat>
  <Paragraphs>98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Office Theme</vt:lpstr>
      <vt:lpstr>4_Office Theme</vt:lpstr>
      <vt:lpstr>UK Export Finance Competitive finance when you buy from the UK </vt:lpstr>
      <vt:lpstr>PowerPoint Presentation</vt:lpstr>
      <vt:lpstr>About UK Export Finance </vt:lpstr>
      <vt:lpstr>PowerPoint Presentation</vt:lpstr>
      <vt:lpstr>PowerPoint Presentation</vt:lpstr>
      <vt:lpstr>PowerPoint Presentation</vt:lpstr>
      <vt:lpstr>PowerPoint Presentation</vt:lpstr>
      <vt:lpstr>Clean Growth Direct Lending Facility</vt:lpstr>
      <vt:lpstr>Clean growth: eligible projects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UK Export Finance</dc:title>
  <dc:creator>UK Export Finance</dc:creator>
  <cp:lastModifiedBy>Daniel Rathwell (Sensitive)</cp:lastModifiedBy>
  <cp:revision>32</cp:revision>
  <dcterms:created xsi:type="dcterms:W3CDTF">2019-09-17T13:39:32Z</dcterms:created>
  <dcterms:modified xsi:type="dcterms:W3CDTF">2022-10-17T04:31:58Z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0x010100A511D3924AC0D14393210F9BC4AB4992</vt:lpwstr>
  </property>
</Properties>
</file>